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6" r:id="rId7"/>
    <p:sldId id="260" r:id="rId8"/>
    <p:sldId id="261" r:id="rId9"/>
    <p:sldId id="262" r:id="rId10"/>
    <p:sldId id="263" r:id="rId11"/>
    <p:sldId id="267" r:id="rId12"/>
    <p:sldId id="268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EDEF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2CDB3F-E311-EBAF-666C-A1549706CD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5196" y="1684870"/>
            <a:ext cx="8201608" cy="1515533"/>
          </a:xfrm>
        </p:spPr>
        <p:txBody>
          <a:bodyPr/>
          <a:lstStyle/>
          <a:p>
            <a:r>
              <a:rPr lang="hu-HU" sz="7600" dirty="0"/>
              <a:t>Versenyeredmények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380DA1F-88B9-FB6A-6A99-37B46DB54A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sz="54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2025/2026</a:t>
            </a:r>
          </a:p>
        </p:txBody>
      </p:sp>
    </p:spTree>
    <p:extLst>
      <p:ext uri="{BB962C8B-B14F-4D97-AF65-F5344CB8AC3E}">
        <p14:creationId xmlns:p14="http://schemas.microsoft.com/office/powerpoint/2010/main" val="18641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F2EC3E74-56D3-61DC-ABB4-E1E93894F2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4067339"/>
              </p:ext>
            </p:extLst>
          </p:nvPr>
        </p:nvGraphicFramePr>
        <p:xfrm>
          <a:off x="1295399" y="3570196"/>
          <a:ext cx="9428629" cy="182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77951">
                  <a:extLst>
                    <a:ext uri="{9D8B030D-6E8A-4147-A177-3AD203B41FA5}">
                      <a16:colId xmlns:a16="http://schemas.microsoft.com/office/drawing/2014/main" val="3143498105"/>
                    </a:ext>
                  </a:extLst>
                </a:gridCol>
                <a:gridCol w="1620818">
                  <a:extLst>
                    <a:ext uri="{9D8B030D-6E8A-4147-A177-3AD203B41FA5}">
                      <a16:colId xmlns:a16="http://schemas.microsoft.com/office/drawing/2014/main" val="3054346702"/>
                    </a:ext>
                  </a:extLst>
                </a:gridCol>
                <a:gridCol w="3429860">
                  <a:extLst>
                    <a:ext uri="{9D8B030D-6E8A-4147-A177-3AD203B41FA5}">
                      <a16:colId xmlns:a16="http://schemas.microsoft.com/office/drawing/2014/main" val="3795368786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Kálosi</a:t>
                      </a:r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Hanga 2.a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hely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Rezsabek Ágnes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1146707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Huszti Réka 4.a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hely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Rezsabek Ágnes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9654223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Szenyán</a:t>
                      </a:r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Liza 4.a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hely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Rezsabek Ágnes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11433128"/>
                  </a:ext>
                </a:extLst>
              </a:tr>
            </a:tbl>
          </a:graphicData>
        </a:graphic>
      </p:graphicFrame>
      <p:graphicFrame>
        <p:nvGraphicFramePr>
          <p:cNvPr id="5" name="Táblázat 4">
            <a:extLst>
              <a:ext uri="{FF2B5EF4-FFF2-40B4-BE49-F238E27FC236}">
                <a16:creationId xmlns:a16="http://schemas.microsoft.com/office/drawing/2014/main" id="{D7A89966-32A8-1859-571E-5B9AF2EC73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692890"/>
              </p:ext>
            </p:extLst>
          </p:nvPr>
        </p:nvGraphicFramePr>
        <p:xfrm>
          <a:off x="1295399" y="2846577"/>
          <a:ext cx="9428629" cy="7236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5812">
                  <a:extLst>
                    <a:ext uri="{9D8B030D-6E8A-4147-A177-3AD203B41FA5}">
                      <a16:colId xmlns:a16="http://schemas.microsoft.com/office/drawing/2014/main" val="1199846628"/>
                    </a:ext>
                  </a:extLst>
                </a:gridCol>
                <a:gridCol w="1627095">
                  <a:extLst>
                    <a:ext uri="{9D8B030D-6E8A-4147-A177-3AD203B41FA5}">
                      <a16:colId xmlns:a16="http://schemas.microsoft.com/office/drawing/2014/main" val="2507926824"/>
                    </a:ext>
                  </a:extLst>
                </a:gridCol>
                <a:gridCol w="3435722">
                  <a:extLst>
                    <a:ext uri="{9D8B030D-6E8A-4147-A177-3AD203B41FA5}">
                      <a16:colId xmlns:a16="http://schemas.microsoft.com/office/drawing/2014/main" val="943086290"/>
                    </a:ext>
                  </a:extLst>
                </a:gridCol>
              </a:tblGrid>
              <a:tr h="723619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405214"/>
                  </a:ext>
                </a:extLst>
              </a:tr>
            </a:tbl>
          </a:graphicData>
        </a:graphic>
      </p:graphicFrame>
      <p:sp>
        <p:nvSpPr>
          <p:cNvPr id="7" name="Cím 1">
            <a:extLst>
              <a:ext uri="{FF2B5EF4-FFF2-40B4-BE49-F238E27FC236}">
                <a16:creationId xmlns:a16="http://schemas.microsoft.com/office/drawing/2014/main" id="{B28F0076-1FFE-CF9A-538A-C3211C785BDF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Fővárosi / megyei </a:t>
            </a:r>
            <a:r>
              <a:rPr lang="hu-HU" sz="5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versenyek</a:t>
            </a:r>
            <a:endParaRPr lang="hu-H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D74EC672-4D15-1DA4-DB7C-E3AA4CB8F94E}"/>
              </a:ext>
            </a:extLst>
          </p:cNvPr>
          <p:cNvSpPr txBox="1"/>
          <p:nvPr/>
        </p:nvSpPr>
        <p:spPr>
          <a:xfrm>
            <a:off x="618272" y="1194293"/>
            <a:ext cx="109330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0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Fővárosi költészetnapi versillusztrációs rajzpályázat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181149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rtalom helye 6">
            <a:extLst>
              <a:ext uri="{FF2B5EF4-FFF2-40B4-BE49-F238E27FC236}">
                <a16:creationId xmlns:a16="http://schemas.microsoft.com/office/drawing/2014/main" id="{9D805DF6-EBF3-5364-E3FC-8726AA6911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1691772"/>
              </p:ext>
            </p:extLst>
          </p:nvPr>
        </p:nvGraphicFramePr>
        <p:xfrm>
          <a:off x="915520" y="2987768"/>
          <a:ext cx="10360959" cy="2364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8662">
                  <a:extLst>
                    <a:ext uri="{9D8B030D-6E8A-4147-A177-3AD203B41FA5}">
                      <a16:colId xmlns:a16="http://schemas.microsoft.com/office/drawing/2014/main" val="4228151783"/>
                    </a:ext>
                  </a:extLst>
                </a:gridCol>
                <a:gridCol w="2427194">
                  <a:extLst>
                    <a:ext uri="{9D8B030D-6E8A-4147-A177-3AD203B41FA5}">
                      <a16:colId xmlns:a16="http://schemas.microsoft.com/office/drawing/2014/main" val="118716869"/>
                    </a:ext>
                  </a:extLst>
                </a:gridCol>
                <a:gridCol w="3625103">
                  <a:extLst>
                    <a:ext uri="{9D8B030D-6E8A-4147-A177-3AD203B41FA5}">
                      <a16:colId xmlns:a16="http://schemas.microsoft.com/office/drawing/2014/main" val="1315877708"/>
                    </a:ext>
                  </a:extLst>
                </a:gridCol>
              </a:tblGrid>
              <a:tr h="51293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22626"/>
                  </a:ext>
                </a:extLst>
              </a:tr>
              <a:tr h="71332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Románszki</a:t>
                      </a:r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Adrienn 2.a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hely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Rezsabek Ágnes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021796"/>
                  </a:ext>
                </a:extLst>
              </a:tr>
              <a:tr h="624977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Szabó Szonja 2.a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hely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Rezsabek Ágnes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545554"/>
                  </a:ext>
                </a:extLst>
              </a:tr>
              <a:tr h="51293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Hochrein Flóra 4.a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hely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Rezsabek Ágnes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467399"/>
                  </a:ext>
                </a:extLst>
              </a:tr>
            </a:tbl>
          </a:graphicData>
        </a:graphic>
      </p:graphicFrame>
      <p:sp>
        <p:nvSpPr>
          <p:cNvPr id="8" name="Cím 1">
            <a:extLst>
              <a:ext uri="{FF2B5EF4-FFF2-40B4-BE49-F238E27FC236}">
                <a16:creationId xmlns:a16="http://schemas.microsoft.com/office/drawing/2014/main" id="{096B4B46-DF14-AD4B-1B54-44B3C50462FE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Fővárosi / megyei </a:t>
            </a:r>
            <a:r>
              <a:rPr lang="hu-HU" sz="5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versenyek</a:t>
            </a:r>
            <a:endParaRPr lang="hu-H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A566407B-79EA-7737-DA1E-C53390A26A9C}"/>
              </a:ext>
            </a:extLst>
          </p:cNvPr>
          <p:cNvSpPr txBox="1"/>
          <p:nvPr/>
        </p:nvSpPr>
        <p:spPr>
          <a:xfrm>
            <a:off x="618272" y="1194293"/>
            <a:ext cx="109330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0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Fővárosi költészetnapi versillusztrációs rajzpályázat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240239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61F1484D-EF3C-EB8B-3BFE-A4951F643C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1211933"/>
              </p:ext>
            </p:extLst>
          </p:nvPr>
        </p:nvGraphicFramePr>
        <p:xfrm>
          <a:off x="964826" y="2819681"/>
          <a:ext cx="10239936" cy="2628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2724342143"/>
                    </a:ext>
                  </a:extLst>
                </a:gridCol>
                <a:gridCol w="2465295">
                  <a:extLst>
                    <a:ext uri="{9D8B030D-6E8A-4147-A177-3AD203B41FA5}">
                      <a16:colId xmlns:a16="http://schemas.microsoft.com/office/drawing/2014/main" val="1157108588"/>
                    </a:ext>
                  </a:extLst>
                </a:gridCol>
                <a:gridCol w="3869391">
                  <a:extLst>
                    <a:ext uri="{9D8B030D-6E8A-4147-A177-3AD203B41FA5}">
                      <a16:colId xmlns:a16="http://schemas.microsoft.com/office/drawing/2014/main" val="4075222185"/>
                    </a:ext>
                  </a:extLst>
                </a:gridCol>
              </a:tblGrid>
              <a:tr h="412441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7302638"/>
                  </a:ext>
                </a:extLst>
              </a:tr>
              <a:tr h="65044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Ruppert</a:t>
                      </a:r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Angéla 1.a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hely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Rezsabek Ágnes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711235"/>
                  </a:ext>
                </a:extLst>
              </a:tr>
              <a:tr h="726141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Erdős Anna 4.a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hely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Rezsabek Ágnes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344730"/>
                  </a:ext>
                </a:extLst>
              </a:tr>
              <a:tr h="81587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Szél</a:t>
                      </a:r>
                      <a:r>
                        <a:rPr lang="es-E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Maya </a:t>
                      </a:r>
                      <a:r>
                        <a:rPr lang="es-ES" sz="2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Szófia</a:t>
                      </a:r>
                      <a:r>
                        <a:rPr lang="es-E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8.a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hely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633803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C64D2E2D-B914-8064-EF61-5C2874EF948B}"/>
              </a:ext>
            </a:extLst>
          </p:cNvPr>
          <p:cNvSpPr txBox="1"/>
          <p:nvPr/>
        </p:nvSpPr>
        <p:spPr>
          <a:xfrm>
            <a:off x="618272" y="1194293"/>
            <a:ext cx="109330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0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Fővárosi költészetnapi versillusztrációs rajzpályázat</a:t>
            </a:r>
            <a:endParaRPr lang="hu-HU" sz="400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A3858A53-F8DF-4846-43D8-376A577E98F3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Fővárosi / megyei </a:t>
            </a:r>
            <a:r>
              <a:rPr lang="hu-HU" sz="5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versenyek</a:t>
            </a:r>
            <a:endParaRPr lang="hu-H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31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rtalom helye 5">
            <a:extLst>
              <a:ext uri="{FF2B5EF4-FFF2-40B4-BE49-F238E27FC236}">
                <a16:creationId xmlns:a16="http://schemas.microsoft.com/office/drawing/2014/main" id="{850418CF-F309-FA9A-C615-CF7E456A51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5579252"/>
              </p:ext>
            </p:extLst>
          </p:nvPr>
        </p:nvGraphicFramePr>
        <p:xfrm>
          <a:off x="948018" y="2588559"/>
          <a:ext cx="10287000" cy="32810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73880">
                  <a:extLst>
                    <a:ext uri="{9D8B030D-6E8A-4147-A177-3AD203B41FA5}">
                      <a16:colId xmlns:a16="http://schemas.microsoft.com/office/drawing/2014/main" val="2062436387"/>
                    </a:ext>
                  </a:extLst>
                </a:gridCol>
                <a:gridCol w="1788160">
                  <a:extLst>
                    <a:ext uri="{9D8B030D-6E8A-4147-A177-3AD203B41FA5}">
                      <a16:colId xmlns:a16="http://schemas.microsoft.com/office/drawing/2014/main" val="2453021579"/>
                    </a:ext>
                  </a:extLst>
                </a:gridCol>
                <a:gridCol w="4124960">
                  <a:extLst>
                    <a:ext uri="{9D8B030D-6E8A-4147-A177-3AD203B41FA5}">
                      <a16:colId xmlns:a16="http://schemas.microsoft.com/office/drawing/2014/main" val="614712352"/>
                    </a:ext>
                  </a:extLst>
                </a:gridCol>
              </a:tblGrid>
              <a:tr h="1106171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13732597"/>
                  </a:ext>
                </a:extLst>
              </a:tr>
              <a:tr h="54372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Hochrein</a:t>
                      </a:r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Boróka (6.b),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hely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Balázs Bernadett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7146228"/>
                  </a:ext>
                </a:extLst>
              </a:tr>
              <a:tr h="54372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Bernhardt</a:t>
                      </a:r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Borbála (5.b), 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367922"/>
                  </a:ext>
                </a:extLst>
              </a:tr>
              <a:tr h="54372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Kiss Fanni (5.c)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88095"/>
                  </a:ext>
                </a:extLst>
              </a:tr>
              <a:tr h="54372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Murai Tímea (5.c)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114791"/>
                  </a:ext>
                </a:extLst>
              </a:tr>
            </a:tbl>
          </a:graphicData>
        </a:graphic>
      </p:graphicFrame>
      <p:sp>
        <p:nvSpPr>
          <p:cNvPr id="4" name="Szövegdoboz 3">
            <a:extLst>
              <a:ext uri="{FF2B5EF4-FFF2-40B4-BE49-F238E27FC236}">
                <a16:creationId xmlns:a16="http://schemas.microsoft.com/office/drawing/2014/main" id="{6CA56276-453B-44C9-E9AA-80384AD33F93}"/>
              </a:ext>
            </a:extLst>
          </p:cNvPr>
          <p:cNvSpPr txBox="1"/>
          <p:nvPr/>
        </p:nvSpPr>
        <p:spPr>
          <a:xfrm>
            <a:off x="685800" y="1043066"/>
            <a:ext cx="109926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36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Atlétika Diákolimpia Budapesti döntő </a:t>
            </a:r>
          </a:p>
          <a:p>
            <a:pPr algn="ctr"/>
            <a:r>
              <a:rPr lang="hu-HU" sz="36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4x100 m váltófutás</a:t>
            </a:r>
            <a:endParaRPr lang="hu-HU" sz="3600" dirty="0"/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41EAABFF-699F-7E8C-A899-D174C0E2A580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Fővárosi / megyei </a:t>
            </a:r>
            <a:r>
              <a:rPr lang="hu-HU" sz="54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csapat</a:t>
            </a:r>
            <a:r>
              <a:rPr lang="hu-HU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versenyek</a:t>
            </a:r>
            <a:endParaRPr lang="hu-H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54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7058D12E-E1C0-158A-D7F2-E6FC6C43FB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648074"/>
              </p:ext>
            </p:extLst>
          </p:nvPr>
        </p:nvGraphicFramePr>
        <p:xfrm>
          <a:off x="894227" y="2628900"/>
          <a:ext cx="10394578" cy="3375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7289">
                  <a:extLst>
                    <a:ext uri="{9D8B030D-6E8A-4147-A177-3AD203B41FA5}">
                      <a16:colId xmlns:a16="http://schemas.microsoft.com/office/drawing/2014/main" val="1339918067"/>
                    </a:ext>
                  </a:extLst>
                </a:gridCol>
                <a:gridCol w="5197289">
                  <a:extLst>
                    <a:ext uri="{9D8B030D-6E8A-4147-A177-3AD203B41FA5}">
                      <a16:colId xmlns:a16="http://schemas.microsoft.com/office/drawing/2014/main" val="3778446529"/>
                    </a:ext>
                  </a:extLst>
                </a:gridCol>
              </a:tblGrid>
              <a:tr h="67504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5315477"/>
                  </a:ext>
                </a:extLst>
              </a:tr>
              <a:tr h="67504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Dézsi Júlia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 helyezés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600779"/>
                  </a:ext>
                </a:extLst>
              </a:tr>
              <a:tr h="675043">
                <a:tc gridSpan="2">
                  <a:txBody>
                    <a:bodyPr/>
                    <a:lstStyle/>
                    <a:p>
                      <a:pPr algn="l" fontAlgn="b"/>
                      <a:endParaRPr lang="hu-HU" sz="4000" kern="1200" cap="none" dirty="0">
                        <a:ln w="3175" cmpd="sng"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9525" marR="9525" marT="9525" marB="0" anchor="b">
                    <a:solidFill>
                      <a:srgbClr val="EDEF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0633788"/>
                  </a:ext>
                </a:extLst>
              </a:tr>
              <a:tr h="675043"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4000" b="0" i="0" u="none" strike="noStrike" kern="1200" cap="none" dirty="0">
                        <a:ln w="3175" cmpd="sng"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hu-HU" sz="4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492726"/>
                  </a:ext>
                </a:extLst>
              </a:tr>
              <a:tr h="67504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Dézsi Júlia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II. helyezés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088586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530B7F33-5B0A-68C4-7D58-4FD2BDA4C88A}"/>
              </a:ext>
            </a:extLst>
          </p:cNvPr>
          <p:cNvSpPr txBox="1"/>
          <p:nvPr/>
        </p:nvSpPr>
        <p:spPr>
          <a:xfrm>
            <a:off x="526774" y="1331195"/>
            <a:ext cx="109330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8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Jézus csodái kreatív pályázat</a:t>
            </a:r>
            <a:r>
              <a:rPr lang="hu-HU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4800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D79C1509-F884-F714-F45D-3BAFD34A65B8}"/>
              </a:ext>
            </a:extLst>
          </p:cNvPr>
          <p:cNvSpPr txBox="1"/>
          <p:nvPr/>
        </p:nvSpPr>
        <p:spPr>
          <a:xfrm>
            <a:off x="624994" y="4205924"/>
            <a:ext cx="10933043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400" b="0" i="0" u="none" strike="noStrike" kern="1200" cap="none" dirty="0">
                <a:ln w="3175" cmpd="sng"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Rákosmenti Ebkavalkád alkotói pályázata</a:t>
            </a:r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061C17F1-67F8-CDC8-A08B-3F8C390E5B72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44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6B52E60E-3448-68C4-5ABF-1B20A411F7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0739052"/>
              </p:ext>
            </p:extLst>
          </p:nvPr>
        </p:nvGraphicFramePr>
        <p:xfrm>
          <a:off x="874059" y="2454089"/>
          <a:ext cx="10408023" cy="37623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0657">
                  <a:extLst>
                    <a:ext uri="{9D8B030D-6E8A-4147-A177-3AD203B41FA5}">
                      <a16:colId xmlns:a16="http://schemas.microsoft.com/office/drawing/2014/main" val="3419013882"/>
                    </a:ext>
                  </a:extLst>
                </a:gridCol>
                <a:gridCol w="2203877">
                  <a:extLst>
                    <a:ext uri="{9D8B030D-6E8A-4147-A177-3AD203B41FA5}">
                      <a16:colId xmlns:a16="http://schemas.microsoft.com/office/drawing/2014/main" val="2221344003"/>
                    </a:ext>
                  </a:extLst>
                </a:gridCol>
                <a:gridCol w="4173489">
                  <a:extLst>
                    <a:ext uri="{9D8B030D-6E8A-4147-A177-3AD203B41FA5}">
                      <a16:colId xmlns:a16="http://schemas.microsoft.com/office/drawing/2014/main" val="3953642214"/>
                    </a:ext>
                  </a:extLst>
                </a:gridCol>
              </a:tblGrid>
              <a:tr h="312874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2215599"/>
                  </a:ext>
                </a:extLst>
              </a:tr>
              <a:tr h="34321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Oláh Barbara 1.a 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helyezés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Rezsabek Ágnes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5734315"/>
                  </a:ext>
                </a:extLst>
              </a:tr>
              <a:tr h="34321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Erdős Anna 4.a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helyezés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Rezsabek Ágnes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112672"/>
                  </a:ext>
                </a:extLst>
              </a:tr>
              <a:tr h="34321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Rauschenberger</a:t>
                      </a:r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Nóra 8.a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helyezés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7955717"/>
                  </a:ext>
                </a:extLst>
              </a:tr>
              <a:tr h="34321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Belme</a:t>
                      </a:r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Hanna 6.a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helyezés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8200127"/>
                  </a:ext>
                </a:extLst>
              </a:tr>
              <a:tr h="34321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Pap Zsófia 5.a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helyezés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074089"/>
                  </a:ext>
                </a:extLst>
              </a:tr>
              <a:tr h="34321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Ruppl</a:t>
                      </a:r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Eliza 6.a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helyezés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87485876"/>
                  </a:ext>
                </a:extLst>
              </a:tr>
              <a:tr h="34321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Iványi-Deák Olívia 6.a</a:t>
                      </a:r>
                      <a:endParaRPr lang="hu-HU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helyezés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74143690"/>
                  </a:ext>
                </a:extLst>
              </a:tr>
              <a:tr h="34321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Villányi-Nagy Róza 6.a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helyezés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16414106"/>
                  </a:ext>
                </a:extLst>
              </a:tr>
              <a:tr h="34321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Szabó Szófia 5.a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helyezés</a:t>
                      </a:r>
                      <a:endParaRPr lang="hu-HU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875039"/>
                  </a:ext>
                </a:extLst>
              </a:tr>
              <a:tr h="34321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Hajmási Emília 1.b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helyezés</a:t>
                      </a:r>
                      <a:endParaRPr lang="hu-HU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Badak-Páldi Annamária</a:t>
                      </a:r>
                      <a:endParaRPr lang="hu-HU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05700940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F6446607-BC7E-88B0-4620-6F45E999E5F8}"/>
              </a:ext>
            </a:extLst>
          </p:cNvPr>
          <p:cNvSpPr txBox="1"/>
          <p:nvPr/>
        </p:nvSpPr>
        <p:spPr>
          <a:xfrm>
            <a:off x="596639" y="1333079"/>
            <a:ext cx="109628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8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Országos Evangélikus rajzpályázat</a:t>
            </a:r>
            <a:endParaRPr lang="hu-HU" sz="480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A0CACDE8-2305-99EE-4A1A-E72B9E52BAB9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54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99793994-20F9-53C6-6DAB-0C242FCA11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519160"/>
              </p:ext>
            </p:extLst>
          </p:nvPr>
        </p:nvGraphicFramePr>
        <p:xfrm>
          <a:off x="894229" y="2662517"/>
          <a:ext cx="10421471" cy="31869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7445">
                  <a:extLst>
                    <a:ext uri="{9D8B030D-6E8A-4147-A177-3AD203B41FA5}">
                      <a16:colId xmlns:a16="http://schemas.microsoft.com/office/drawing/2014/main" val="3465155919"/>
                    </a:ext>
                  </a:extLst>
                </a:gridCol>
                <a:gridCol w="2047319">
                  <a:extLst>
                    <a:ext uri="{9D8B030D-6E8A-4147-A177-3AD203B41FA5}">
                      <a16:colId xmlns:a16="http://schemas.microsoft.com/office/drawing/2014/main" val="2755343382"/>
                    </a:ext>
                  </a:extLst>
                </a:gridCol>
                <a:gridCol w="4046707">
                  <a:extLst>
                    <a:ext uri="{9D8B030D-6E8A-4147-A177-3AD203B41FA5}">
                      <a16:colId xmlns:a16="http://schemas.microsoft.com/office/drawing/2014/main" val="25407105"/>
                    </a:ext>
                  </a:extLst>
                </a:gridCol>
              </a:tblGrid>
              <a:tr h="698554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43321416"/>
                  </a:ext>
                </a:extLst>
              </a:tr>
              <a:tr h="49768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Nagy Liliána, Szófia 5. a </a:t>
                      </a:r>
                      <a:endParaRPr lang="pl-PL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 helyezés </a:t>
                      </a:r>
                      <a:endParaRPr lang="hu-HU" sz="2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Incze Fanni</a:t>
                      </a:r>
                      <a:endParaRPr lang="hu-HU" sz="2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9153743"/>
                  </a:ext>
                </a:extLst>
              </a:tr>
              <a:tr h="49768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Baji-</a:t>
                      </a:r>
                      <a:r>
                        <a:rPr lang="hu-HU" sz="2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Zommer</a:t>
                      </a:r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u-HU" sz="2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Zara</a:t>
                      </a:r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6. a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 helyezés 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Kovácsné Komáromi Éva</a:t>
                      </a:r>
                      <a:endParaRPr lang="hu-HU" sz="2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43872831"/>
                  </a:ext>
                </a:extLst>
              </a:tr>
              <a:tr h="49768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Hochrein Boróka 6. b</a:t>
                      </a:r>
                      <a:endParaRPr lang="hu-HU" sz="2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III. helyezés </a:t>
                      </a:r>
                      <a:endParaRPr lang="hu-HU" sz="2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Kovácsné Komáromi Éva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76159259"/>
                  </a:ext>
                </a:extLst>
              </a:tr>
              <a:tr h="49768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Tátrai Kamilla 6. a</a:t>
                      </a:r>
                      <a:endParaRPr lang="hu-HU" sz="2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III. helyezés 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Kovácsné Komáromi Éva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1773804"/>
                  </a:ext>
                </a:extLst>
              </a:tr>
              <a:tr h="49768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Irányi-Deák Olívia 6. a</a:t>
                      </a:r>
                      <a:endParaRPr lang="hu-HU" sz="2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Különdíj </a:t>
                      </a:r>
                      <a:endParaRPr lang="hu-HU" sz="2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Kovácsné Komáromi Éva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18798394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72D8F979-2159-59D0-B58A-592520867834}"/>
              </a:ext>
            </a:extLst>
          </p:cNvPr>
          <p:cNvSpPr txBox="1"/>
          <p:nvPr/>
        </p:nvSpPr>
        <p:spPr>
          <a:xfrm>
            <a:off x="644386" y="1375738"/>
            <a:ext cx="109032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Országos Vers- és Prózaíró, Fotó és </a:t>
            </a:r>
            <a:r>
              <a:rPr lang="hu-HU" sz="2800" b="0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Diaporáma</a:t>
            </a:r>
            <a:r>
              <a:rPr lang="hu-HU" sz="28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verseny, </a:t>
            </a:r>
          </a:p>
          <a:p>
            <a:pPr algn="ctr"/>
            <a:r>
              <a:rPr lang="hu-HU" sz="28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versíró, 6. osztályos kategóriában</a:t>
            </a:r>
            <a:endParaRPr lang="hu-HU" sz="2800" dirty="0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804F7139-E07B-4629-F6A7-5AA5F5D5B2A0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00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5B8F58B0-37C3-A549-892F-2BA9170125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5982240"/>
              </p:ext>
            </p:extLst>
          </p:nvPr>
        </p:nvGraphicFramePr>
        <p:xfrm>
          <a:off x="914399" y="2776818"/>
          <a:ext cx="10347510" cy="30362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84495">
                  <a:extLst>
                    <a:ext uri="{9D8B030D-6E8A-4147-A177-3AD203B41FA5}">
                      <a16:colId xmlns:a16="http://schemas.microsoft.com/office/drawing/2014/main" val="241415473"/>
                    </a:ext>
                  </a:extLst>
                </a:gridCol>
                <a:gridCol w="2420471">
                  <a:extLst>
                    <a:ext uri="{9D8B030D-6E8A-4147-A177-3AD203B41FA5}">
                      <a16:colId xmlns:a16="http://schemas.microsoft.com/office/drawing/2014/main" val="3464075165"/>
                    </a:ext>
                  </a:extLst>
                </a:gridCol>
                <a:gridCol w="4242544">
                  <a:extLst>
                    <a:ext uri="{9D8B030D-6E8A-4147-A177-3AD203B41FA5}">
                      <a16:colId xmlns:a16="http://schemas.microsoft.com/office/drawing/2014/main" val="993353212"/>
                    </a:ext>
                  </a:extLst>
                </a:gridCol>
              </a:tblGrid>
              <a:tr h="98163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98399571"/>
                  </a:ext>
                </a:extLst>
              </a:tr>
              <a:tr h="68487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Ferencz Lilla 4. b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helyezés</a:t>
                      </a:r>
                      <a:endParaRPr lang="hu-HU" sz="2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Fazekasné Vizkelety Klára</a:t>
                      </a:r>
                      <a:endParaRPr lang="hu-HU" sz="2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97277237"/>
                  </a:ext>
                </a:extLst>
              </a:tr>
              <a:tr h="68487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Juhász Bejke 4. b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helyezés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Fazekasné Vizkelety Klára</a:t>
                      </a:r>
                      <a:endParaRPr lang="hu-HU" sz="2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07538763"/>
                  </a:ext>
                </a:extLst>
              </a:tr>
              <a:tr h="68487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Albert Nóra 4. b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 helyezés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Fazekasné Vizkelety Klára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31171488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C9FD107B-B068-7F7C-6068-00B51DDF7E8A}"/>
              </a:ext>
            </a:extLst>
          </p:cNvPr>
          <p:cNvSpPr txBox="1"/>
          <p:nvPr/>
        </p:nvSpPr>
        <p:spPr>
          <a:xfrm>
            <a:off x="283701" y="1287711"/>
            <a:ext cx="116089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36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Lotz János Országos</a:t>
            </a:r>
          </a:p>
          <a:p>
            <a:pPr algn="ctr"/>
            <a:r>
              <a:rPr lang="hu-HU" sz="36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szövegértési és helyesírási verseny</a:t>
            </a:r>
            <a:endParaRPr lang="hu-HU" sz="3600" dirty="0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C6C60F6A-8480-5895-45CA-0998ADCF0188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0DD09132-FC7A-76D5-5807-BA6128FFDE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4227586"/>
              </p:ext>
            </p:extLst>
          </p:nvPr>
        </p:nvGraphicFramePr>
        <p:xfrm>
          <a:off x="932329" y="2857500"/>
          <a:ext cx="10327341" cy="22656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18113">
                  <a:extLst>
                    <a:ext uri="{9D8B030D-6E8A-4147-A177-3AD203B41FA5}">
                      <a16:colId xmlns:a16="http://schemas.microsoft.com/office/drawing/2014/main" val="2179362241"/>
                    </a:ext>
                  </a:extLst>
                </a:gridCol>
                <a:gridCol w="2468092">
                  <a:extLst>
                    <a:ext uri="{9D8B030D-6E8A-4147-A177-3AD203B41FA5}">
                      <a16:colId xmlns:a16="http://schemas.microsoft.com/office/drawing/2014/main" val="3979539951"/>
                    </a:ext>
                  </a:extLst>
                </a:gridCol>
                <a:gridCol w="4141136">
                  <a:extLst>
                    <a:ext uri="{9D8B030D-6E8A-4147-A177-3AD203B41FA5}">
                      <a16:colId xmlns:a16="http://schemas.microsoft.com/office/drawing/2014/main" val="1382556214"/>
                    </a:ext>
                  </a:extLst>
                </a:gridCol>
              </a:tblGrid>
              <a:tr h="88750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0827256"/>
                  </a:ext>
                </a:extLst>
              </a:tr>
              <a:tr h="68907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Ábrám Botond 7.a</a:t>
                      </a:r>
                      <a:endParaRPr lang="hu-HU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helyezés</a:t>
                      </a:r>
                      <a:endParaRPr lang="hu-HU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Fornvald Annamária</a:t>
                      </a:r>
                      <a:endParaRPr lang="hu-HU" sz="3200" b="0" i="0" u="none" strike="noStrike">
                        <a:solidFill>
                          <a:srgbClr val="24242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38166791"/>
                  </a:ext>
                </a:extLst>
              </a:tr>
              <a:tr h="68907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Szabó Szofi 5.c</a:t>
                      </a:r>
                      <a:endParaRPr lang="hu-HU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helyezés</a:t>
                      </a:r>
                      <a:endParaRPr lang="hu-HU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Tolnai Beáta</a:t>
                      </a:r>
                      <a:endParaRPr lang="hu-HU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259117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38838B9E-9F4E-AE76-72F0-4F8A254D18E7}"/>
              </a:ext>
            </a:extLst>
          </p:cNvPr>
          <p:cNvSpPr txBox="1"/>
          <p:nvPr/>
        </p:nvSpPr>
        <p:spPr>
          <a:xfrm>
            <a:off x="619538" y="1372229"/>
            <a:ext cx="109529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4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Országos Evangélikus matematikaverseny</a:t>
            </a:r>
            <a:endParaRPr lang="hu-HU" sz="4400" dirty="0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5224E3A4-6A1C-9278-8F64-B615616AC77F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96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B5B9F2AE-D91D-CE83-A95B-E1FBEA0807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6360477"/>
              </p:ext>
            </p:extLst>
          </p:nvPr>
        </p:nvGraphicFramePr>
        <p:xfrm>
          <a:off x="979394" y="2897841"/>
          <a:ext cx="10233212" cy="25011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93777">
                  <a:extLst>
                    <a:ext uri="{9D8B030D-6E8A-4147-A177-3AD203B41FA5}">
                      <a16:colId xmlns:a16="http://schemas.microsoft.com/office/drawing/2014/main" val="2357574331"/>
                    </a:ext>
                  </a:extLst>
                </a:gridCol>
                <a:gridCol w="2136043">
                  <a:extLst>
                    <a:ext uri="{9D8B030D-6E8A-4147-A177-3AD203B41FA5}">
                      <a16:colId xmlns:a16="http://schemas.microsoft.com/office/drawing/2014/main" val="1876340913"/>
                    </a:ext>
                  </a:extLst>
                </a:gridCol>
                <a:gridCol w="4103392">
                  <a:extLst>
                    <a:ext uri="{9D8B030D-6E8A-4147-A177-3AD203B41FA5}">
                      <a16:colId xmlns:a16="http://schemas.microsoft.com/office/drawing/2014/main" val="616351902"/>
                    </a:ext>
                  </a:extLst>
                </a:gridCol>
              </a:tblGrid>
              <a:tr h="83371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8137757"/>
                  </a:ext>
                </a:extLst>
              </a:tr>
              <a:tr h="83371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Murai Tímea 5.c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helyezés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Incze Fanni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46537603"/>
                  </a:ext>
                </a:extLst>
              </a:tr>
              <a:tr h="83371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Dzovairisz</a:t>
                      </a:r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u-HU" sz="28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Nikosz</a:t>
                      </a:r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5.c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 helyezés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Incze Fanni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0087233"/>
                  </a:ext>
                </a:extLst>
              </a:tr>
            </a:tbl>
          </a:graphicData>
        </a:graphic>
      </p:graphicFrame>
      <p:sp>
        <p:nvSpPr>
          <p:cNvPr id="3" name="Cím 1">
            <a:extLst>
              <a:ext uri="{FF2B5EF4-FFF2-40B4-BE49-F238E27FC236}">
                <a16:creationId xmlns:a16="http://schemas.microsoft.com/office/drawing/2014/main" id="{78581BD5-75B0-D9FB-640F-7FC054F5CE2A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FD2F8C20-6CDE-810C-2E98-B16A925928C4}"/>
              </a:ext>
            </a:extLst>
          </p:cNvPr>
          <p:cNvSpPr txBox="1"/>
          <p:nvPr/>
        </p:nvSpPr>
        <p:spPr>
          <a:xfrm>
            <a:off x="634448" y="1459005"/>
            <a:ext cx="109231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4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Országos Honismereti Tanulmányi Verseny</a:t>
            </a:r>
            <a:r>
              <a:rPr lang="hu-H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4400" dirty="0"/>
          </a:p>
        </p:txBody>
      </p:sp>
    </p:spTree>
    <p:extLst>
      <p:ext uri="{BB962C8B-B14F-4D97-AF65-F5344CB8AC3E}">
        <p14:creationId xmlns:p14="http://schemas.microsoft.com/office/powerpoint/2010/main" val="272379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56A98A-2204-1A2D-65E0-68F91693E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2069"/>
            <a:ext cx="12192000" cy="830997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hu-HU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Kerületi </a:t>
            </a:r>
            <a:r>
              <a:rPr lang="hu-HU" sz="60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rtalom helye 6">
            <a:extLst>
              <a:ext uri="{FF2B5EF4-FFF2-40B4-BE49-F238E27FC236}">
                <a16:creationId xmlns:a16="http://schemas.microsoft.com/office/drawing/2014/main" id="{5E159171-F32C-17D4-B06F-CC2E1B2207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5915525"/>
              </p:ext>
            </p:extLst>
          </p:nvPr>
        </p:nvGraphicFramePr>
        <p:xfrm>
          <a:off x="941294" y="2548218"/>
          <a:ext cx="10334065" cy="35323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76364">
                  <a:extLst>
                    <a:ext uri="{9D8B030D-6E8A-4147-A177-3AD203B41FA5}">
                      <a16:colId xmlns:a16="http://schemas.microsoft.com/office/drawing/2014/main" val="3520703919"/>
                    </a:ext>
                  </a:extLst>
                </a:gridCol>
                <a:gridCol w="1768319">
                  <a:extLst>
                    <a:ext uri="{9D8B030D-6E8A-4147-A177-3AD203B41FA5}">
                      <a16:colId xmlns:a16="http://schemas.microsoft.com/office/drawing/2014/main" val="1126960946"/>
                    </a:ext>
                  </a:extLst>
                </a:gridCol>
                <a:gridCol w="3789382">
                  <a:extLst>
                    <a:ext uri="{9D8B030D-6E8A-4147-A177-3AD203B41FA5}">
                      <a16:colId xmlns:a16="http://schemas.microsoft.com/office/drawing/2014/main" val="477309627"/>
                    </a:ext>
                  </a:extLst>
                </a:gridCol>
              </a:tblGrid>
              <a:tr h="58663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33089620"/>
                  </a:ext>
                </a:extLst>
              </a:tr>
              <a:tr h="58663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Horváth Emma 5.b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hely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Incze Fanni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92551"/>
                  </a:ext>
                </a:extLst>
              </a:tr>
              <a:tr h="58663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Marosi Péter 6. a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hely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Kovácsné Komáromi Éva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0474427"/>
                  </a:ext>
                </a:extLst>
              </a:tr>
              <a:tr h="58663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Tátrai Kamilla 6. 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hely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Kovácsné Komáromi Éva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9850882"/>
                  </a:ext>
                </a:extLst>
              </a:tr>
              <a:tr h="118580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Bakonyi Emma, Bakonyi Zsófi, </a:t>
                      </a:r>
                    </a:p>
                    <a:p>
                      <a:pPr algn="ctr" fontAlgn="ctr"/>
                      <a:r>
                        <a:rPr lang="hu-HU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Berczi</a:t>
                      </a:r>
                      <a:r>
                        <a:rPr lang="hu-H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Emma, </a:t>
                      </a:r>
                      <a:r>
                        <a:rPr lang="hu-HU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Berczi</a:t>
                      </a:r>
                      <a:r>
                        <a:rPr lang="hu-H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Viktória 7.a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különdíj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Gonda Zsigmond Dávidné Palásthy Krisztina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13048981"/>
                  </a:ext>
                </a:extLst>
              </a:tr>
            </a:tbl>
          </a:graphicData>
        </a:graphic>
      </p:graphicFrame>
      <p:sp>
        <p:nvSpPr>
          <p:cNvPr id="4" name="Szövegdoboz 3">
            <a:extLst>
              <a:ext uri="{FF2B5EF4-FFF2-40B4-BE49-F238E27FC236}">
                <a16:creationId xmlns:a16="http://schemas.microsoft.com/office/drawing/2014/main" id="{D48097FA-5BB4-123D-B9A0-7766BAC52654}"/>
              </a:ext>
            </a:extLst>
          </p:cNvPr>
          <p:cNvSpPr txBox="1"/>
          <p:nvPr/>
        </p:nvSpPr>
        <p:spPr>
          <a:xfrm>
            <a:off x="618930" y="1194926"/>
            <a:ext cx="109541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800" b="0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Ezt</a:t>
            </a:r>
            <a:r>
              <a:rPr lang="es-ES" sz="48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800" b="0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meséld</a:t>
            </a:r>
            <a:r>
              <a:rPr lang="es-ES" sz="48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el- </a:t>
            </a:r>
            <a:r>
              <a:rPr lang="es-ES" sz="4800" b="0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meseíró</a:t>
            </a:r>
            <a:r>
              <a:rPr lang="es-ES" sz="48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800" b="0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pályázat</a:t>
            </a:r>
            <a:r>
              <a:rPr lang="es-E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4800" dirty="0"/>
          </a:p>
        </p:txBody>
      </p:sp>
    </p:spTree>
    <p:extLst>
      <p:ext uri="{BB962C8B-B14F-4D97-AF65-F5344CB8AC3E}">
        <p14:creationId xmlns:p14="http://schemas.microsoft.com/office/powerpoint/2010/main" val="238026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164141DD-E285-570D-F96F-44E1476A9C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9114765"/>
              </p:ext>
            </p:extLst>
          </p:nvPr>
        </p:nvGraphicFramePr>
        <p:xfrm>
          <a:off x="952500" y="2810435"/>
          <a:ext cx="10286999" cy="26625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488432144"/>
                    </a:ext>
                  </a:extLst>
                </a:gridCol>
                <a:gridCol w="2504439">
                  <a:extLst>
                    <a:ext uri="{9D8B030D-6E8A-4147-A177-3AD203B41FA5}">
                      <a16:colId xmlns:a16="http://schemas.microsoft.com/office/drawing/2014/main" val="353934417"/>
                    </a:ext>
                  </a:extLst>
                </a:gridCol>
                <a:gridCol w="4124960">
                  <a:extLst>
                    <a:ext uri="{9D8B030D-6E8A-4147-A177-3AD203B41FA5}">
                      <a16:colId xmlns:a16="http://schemas.microsoft.com/office/drawing/2014/main" val="444622444"/>
                    </a:ext>
                  </a:extLst>
                </a:gridCol>
              </a:tblGrid>
              <a:tr h="86706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15156168"/>
                  </a:ext>
                </a:extLst>
              </a:tr>
              <a:tr h="59848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Foltin Keve 5.c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5.helyezés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Tolnai Beáta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99633064"/>
                  </a:ext>
                </a:extLst>
              </a:tr>
              <a:tr h="59848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Foltin Vajk 6.a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5.helyezés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Tolnai Beáta</a:t>
                      </a:r>
                      <a:endParaRPr lang="hu-HU" sz="2800" b="0" i="0" u="none" strike="noStrike" dirty="0">
                        <a:solidFill>
                          <a:srgbClr val="24242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3103451"/>
                  </a:ext>
                </a:extLst>
              </a:tr>
              <a:tr h="59848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Rontó Levente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5.helyezés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Tolnai Beáta</a:t>
                      </a:r>
                      <a:endParaRPr lang="hu-HU" sz="2800" b="0" i="0" u="none" strike="noStrike" dirty="0">
                        <a:solidFill>
                          <a:srgbClr val="24242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00763229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58ABFE89-BEFB-7E63-0AE7-347F81F4F3C1}"/>
              </a:ext>
            </a:extLst>
          </p:cNvPr>
          <p:cNvSpPr txBox="1"/>
          <p:nvPr/>
        </p:nvSpPr>
        <p:spPr>
          <a:xfrm>
            <a:off x="604629" y="1385047"/>
            <a:ext cx="109827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8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Töprengő országos matematikaverseny</a:t>
            </a:r>
            <a:r>
              <a:rPr lang="hu-HU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480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F7037D7C-7244-F8A4-36AF-7F26C01201C8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16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rtalom helye 5">
            <a:extLst>
              <a:ext uri="{FF2B5EF4-FFF2-40B4-BE49-F238E27FC236}">
                <a16:creationId xmlns:a16="http://schemas.microsoft.com/office/drawing/2014/main" id="{9C009440-7861-1075-D624-4B113A898D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4712733"/>
              </p:ext>
            </p:extLst>
          </p:nvPr>
        </p:nvGraphicFramePr>
        <p:xfrm>
          <a:off x="918882" y="2900363"/>
          <a:ext cx="10354235" cy="2538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7942">
                  <a:extLst>
                    <a:ext uri="{9D8B030D-6E8A-4147-A177-3AD203B41FA5}">
                      <a16:colId xmlns:a16="http://schemas.microsoft.com/office/drawing/2014/main" val="1816564767"/>
                    </a:ext>
                  </a:extLst>
                </a:gridCol>
                <a:gridCol w="2602006">
                  <a:extLst>
                    <a:ext uri="{9D8B030D-6E8A-4147-A177-3AD203B41FA5}">
                      <a16:colId xmlns:a16="http://schemas.microsoft.com/office/drawing/2014/main" val="4107657540"/>
                    </a:ext>
                  </a:extLst>
                </a:gridCol>
                <a:gridCol w="4054287">
                  <a:extLst>
                    <a:ext uri="{9D8B030D-6E8A-4147-A177-3AD203B41FA5}">
                      <a16:colId xmlns:a16="http://schemas.microsoft.com/office/drawing/2014/main" val="4186937372"/>
                    </a:ext>
                  </a:extLst>
                </a:gridCol>
              </a:tblGrid>
              <a:tr h="126948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554830"/>
                  </a:ext>
                </a:extLst>
              </a:tr>
              <a:tr h="126948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Bolf</a:t>
                      </a:r>
                      <a:r>
                        <a:rPr lang="hu-HU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András 2.a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helyezés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Amotáné Benkő Noémi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799118"/>
                  </a:ext>
                </a:extLst>
              </a:tr>
            </a:tbl>
          </a:graphicData>
        </a:graphic>
      </p:graphicFrame>
      <p:sp>
        <p:nvSpPr>
          <p:cNvPr id="4" name="Szövegdoboz 3">
            <a:extLst>
              <a:ext uri="{FF2B5EF4-FFF2-40B4-BE49-F238E27FC236}">
                <a16:creationId xmlns:a16="http://schemas.microsoft.com/office/drawing/2014/main" id="{F1EFC29F-6342-D885-2A8E-8181282C159D}"/>
              </a:ext>
            </a:extLst>
          </p:cNvPr>
          <p:cNvSpPr txBox="1"/>
          <p:nvPr/>
        </p:nvSpPr>
        <p:spPr>
          <a:xfrm>
            <a:off x="586407" y="1418665"/>
            <a:ext cx="1085353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4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Zrínyi Ilona országos matematika verseny</a:t>
            </a:r>
            <a:r>
              <a:rPr lang="hu-H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4400" dirty="0"/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08D8B2F2-A511-70A4-8A2C-1744AEB0F242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34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8C5DD113-A040-378A-2836-E8EA0844EC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25976"/>
              </p:ext>
            </p:extLst>
          </p:nvPr>
        </p:nvGraphicFramePr>
        <p:xfrm>
          <a:off x="911038" y="2866746"/>
          <a:ext cx="10354235" cy="2538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5980">
                  <a:extLst>
                    <a:ext uri="{9D8B030D-6E8A-4147-A177-3AD203B41FA5}">
                      <a16:colId xmlns:a16="http://schemas.microsoft.com/office/drawing/2014/main" val="2570369771"/>
                    </a:ext>
                  </a:extLst>
                </a:gridCol>
                <a:gridCol w="2702858">
                  <a:extLst>
                    <a:ext uri="{9D8B030D-6E8A-4147-A177-3AD203B41FA5}">
                      <a16:colId xmlns:a16="http://schemas.microsoft.com/office/drawing/2014/main" val="2809088003"/>
                    </a:ext>
                  </a:extLst>
                </a:gridCol>
                <a:gridCol w="4185397">
                  <a:extLst>
                    <a:ext uri="{9D8B030D-6E8A-4147-A177-3AD203B41FA5}">
                      <a16:colId xmlns:a16="http://schemas.microsoft.com/office/drawing/2014/main" val="1244708171"/>
                    </a:ext>
                  </a:extLst>
                </a:gridCol>
              </a:tblGrid>
              <a:tr h="126948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917891"/>
                  </a:ext>
                </a:extLst>
              </a:tr>
              <a:tr h="126948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Pesti András 3.b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4.helyezet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Adamkóné Laczkó Tünde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999362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203A60F1-5E3D-C149-4B03-0F4FEA74E181}"/>
              </a:ext>
            </a:extLst>
          </p:cNvPr>
          <p:cNvSpPr txBox="1"/>
          <p:nvPr/>
        </p:nvSpPr>
        <p:spPr>
          <a:xfrm>
            <a:off x="226943" y="1336472"/>
            <a:ext cx="117381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0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Bendegúz országos verseny Szeged  környezet</a:t>
            </a:r>
            <a:r>
              <a:rPr lang="hu-H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4000" dirty="0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B5299B92-59FD-3473-F753-F2DC7042C908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52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1CB46407-CC04-AC36-AA7D-0E8A6C77C3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749832"/>
              </p:ext>
            </p:extLst>
          </p:nvPr>
        </p:nvGraphicFramePr>
        <p:xfrm>
          <a:off x="914399" y="2873469"/>
          <a:ext cx="10354235" cy="2538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589">
                  <a:extLst>
                    <a:ext uri="{9D8B030D-6E8A-4147-A177-3AD203B41FA5}">
                      <a16:colId xmlns:a16="http://schemas.microsoft.com/office/drawing/2014/main" val="602489810"/>
                    </a:ext>
                  </a:extLst>
                </a:gridCol>
                <a:gridCol w="2709583">
                  <a:extLst>
                    <a:ext uri="{9D8B030D-6E8A-4147-A177-3AD203B41FA5}">
                      <a16:colId xmlns:a16="http://schemas.microsoft.com/office/drawing/2014/main" val="80274358"/>
                    </a:ext>
                  </a:extLst>
                </a:gridCol>
                <a:gridCol w="3476063">
                  <a:extLst>
                    <a:ext uri="{9D8B030D-6E8A-4147-A177-3AD203B41FA5}">
                      <a16:colId xmlns:a16="http://schemas.microsoft.com/office/drawing/2014/main" val="3303620234"/>
                    </a:ext>
                  </a:extLst>
                </a:gridCol>
              </a:tblGrid>
              <a:tr h="126948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966154"/>
                  </a:ext>
                </a:extLst>
              </a:tr>
              <a:tr h="126948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Bonczó Ágnes 5.b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helyezés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Incze Fanni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934617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45619B20-2D70-19D8-50AA-1A1F0D882268}"/>
              </a:ext>
            </a:extLst>
          </p:cNvPr>
          <p:cNvSpPr txBox="1"/>
          <p:nvPr/>
        </p:nvSpPr>
        <p:spPr>
          <a:xfrm>
            <a:off x="624994" y="1435047"/>
            <a:ext cx="109330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ÍRÓ-DEÁK országos vers- és novellaíró pályázat (vers kategória)</a:t>
            </a:r>
            <a:r>
              <a:rPr lang="hu-H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2800" dirty="0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AF81E16D-0CE4-E26E-11DC-F978EB83F9FC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22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E05D7560-9D2C-6149-8296-68521CAA43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3868180"/>
              </p:ext>
            </p:extLst>
          </p:nvPr>
        </p:nvGraphicFramePr>
        <p:xfrm>
          <a:off x="948018" y="2480983"/>
          <a:ext cx="10260106" cy="37122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32411">
                  <a:extLst>
                    <a:ext uri="{9D8B030D-6E8A-4147-A177-3AD203B41FA5}">
                      <a16:colId xmlns:a16="http://schemas.microsoft.com/office/drawing/2014/main" val="1847313097"/>
                    </a:ext>
                  </a:extLst>
                </a:gridCol>
                <a:gridCol w="3663475">
                  <a:extLst>
                    <a:ext uri="{9D8B030D-6E8A-4147-A177-3AD203B41FA5}">
                      <a16:colId xmlns:a16="http://schemas.microsoft.com/office/drawing/2014/main" val="3767141531"/>
                    </a:ext>
                  </a:extLst>
                </a:gridCol>
                <a:gridCol w="2764220">
                  <a:extLst>
                    <a:ext uri="{9D8B030D-6E8A-4147-A177-3AD203B41FA5}">
                      <a16:colId xmlns:a16="http://schemas.microsoft.com/office/drawing/2014/main" val="3417804359"/>
                    </a:ext>
                  </a:extLst>
                </a:gridCol>
              </a:tblGrid>
              <a:tr h="232339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2545366"/>
                  </a:ext>
                </a:extLst>
              </a:tr>
              <a:tr h="28824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Villányi-Nagy Róza 6.a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1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Kiemelt arany minősítés</a:t>
                      </a:r>
                      <a:endParaRPr lang="hu-HU" sz="1800" b="1" i="0" u="none" strike="noStrike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370143"/>
                  </a:ext>
                </a:extLst>
              </a:tr>
              <a:tr h="28824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Zavicsa</a:t>
                      </a:r>
                      <a:r>
                        <a:rPr lang="hu-H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Dóra 5.a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1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Kiemelt arany minősítés</a:t>
                      </a:r>
                      <a:endParaRPr lang="hu-HU" sz="1800" b="1" i="0" u="none" strike="noStrike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83994825"/>
                  </a:ext>
                </a:extLst>
              </a:tr>
              <a:tr h="28824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Zsoldos Eliza 6.a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1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Kiemelt arany minősítés</a:t>
                      </a:r>
                      <a:endParaRPr lang="hu-HU" sz="1800" b="1" i="0" u="none" strike="noStrike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4019037"/>
                  </a:ext>
                </a:extLst>
              </a:tr>
              <a:tr h="28824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Adamkó Emese 5.a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1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Különdíj (kiemelt arany)</a:t>
                      </a:r>
                      <a:endParaRPr lang="hu-HU" sz="1800" b="1" i="0" u="none" strike="noStrike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7894572"/>
                  </a:ext>
                </a:extLst>
              </a:tr>
              <a:tr h="28824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Bobák Borbála 5.a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arany minősítés</a:t>
                      </a:r>
                      <a:endParaRPr lang="hu-HU" sz="1800" b="0" i="0" u="none" strike="noStrike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59353381"/>
                  </a:ext>
                </a:extLst>
              </a:tr>
              <a:tr h="28824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Örökös Mia Szófia 6.a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arany minősítés</a:t>
                      </a:r>
                      <a:endParaRPr lang="hu-HU" sz="1800" b="0" i="0" u="none" strike="noStrike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3911705"/>
                  </a:ext>
                </a:extLst>
              </a:tr>
              <a:tr h="28824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Szebenyi-Ujj Sarolta 6.a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arany minősítés</a:t>
                      </a:r>
                      <a:endParaRPr lang="hu-HU" sz="1800" b="0" i="0" u="none" strike="noStrike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49096062"/>
                  </a:ext>
                </a:extLst>
              </a:tr>
              <a:tr h="28824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Erdei </a:t>
                      </a:r>
                      <a:r>
                        <a:rPr lang="hu-HU" sz="18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Kira</a:t>
                      </a:r>
                      <a:r>
                        <a:rPr lang="hu-H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5.a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1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ezüst minősítés</a:t>
                      </a:r>
                      <a:endParaRPr lang="hu-HU" sz="1800" b="1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27710981"/>
                  </a:ext>
                </a:extLst>
              </a:tr>
              <a:tr h="28824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Oross</a:t>
                      </a:r>
                      <a:r>
                        <a:rPr lang="hu-H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Anna 6.a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1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ezüst minősítés</a:t>
                      </a:r>
                      <a:endParaRPr lang="hu-HU" sz="1800" b="1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3456972"/>
                  </a:ext>
                </a:extLst>
              </a:tr>
              <a:tr h="28824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Borda Zalán 5.a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Bronz minősítés</a:t>
                      </a:r>
                      <a:endParaRPr lang="hu-HU" sz="18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0593052"/>
                  </a:ext>
                </a:extLst>
              </a:tr>
              <a:tr h="28824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Irányi-Deák Olívia 6.a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Bronz minősítés</a:t>
                      </a:r>
                      <a:endParaRPr lang="hu-HU" sz="18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45588317"/>
                  </a:ext>
                </a:extLst>
              </a:tr>
              <a:tr h="28824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Orosz Éva Szófia 5.a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Bronz minősítés</a:t>
                      </a:r>
                      <a:endParaRPr lang="hu-HU" sz="18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43387159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FC621368-308E-F19E-D64D-F695DFC414B6}"/>
              </a:ext>
            </a:extLst>
          </p:cNvPr>
          <p:cNvSpPr txBox="1"/>
          <p:nvPr/>
        </p:nvSpPr>
        <p:spPr>
          <a:xfrm>
            <a:off x="601610" y="1342997"/>
            <a:ext cx="10952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36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Szívem csücske Országos minősítő- és rajzverseny</a:t>
            </a:r>
            <a:r>
              <a:rPr lang="hu-HU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3600" dirty="0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5C09B025-3FF2-C53D-8D2C-ABF3F51608E1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35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FF097A32-2DDB-AD15-46E5-0AFDF2E228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8791024"/>
              </p:ext>
            </p:extLst>
          </p:nvPr>
        </p:nvGraphicFramePr>
        <p:xfrm>
          <a:off x="907675" y="3039035"/>
          <a:ext cx="10367684" cy="17220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39237">
                  <a:extLst>
                    <a:ext uri="{9D8B030D-6E8A-4147-A177-3AD203B41FA5}">
                      <a16:colId xmlns:a16="http://schemas.microsoft.com/office/drawing/2014/main" val="3745538978"/>
                    </a:ext>
                  </a:extLst>
                </a:gridCol>
                <a:gridCol w="2225488">
                  <a:extLst>
                    <a:ext uri="{9D8B030D-6E8A-4147-A177-3AD203B41FA5}">
                      <a16:colId xmlns:a16="http://schemas.microsoft.com/office/drawing/2014/main" val="2421394929"/>
                    </a:ext>
                  </a:extLst>
                </a:gridCol>
                <a:gridCol w="3502959">
                  <a:extLst>
                    <a:ext uri="{9D8B030D-6E8A-4147-A177-3AD203B41FA5}">
                      <a16:colId xmlns:a16="http://schemas.microsoft.com/office/drawing/2014/main" val="922370141"/>
                    </a:ext>
                  </a:extLst>
                </a:gridCol>
              </a:tblGrid>
              <a:tr h="268209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53145641"/>
                  </a:ext>
                </a:extLst>
              </a:tr>
              <a:tr h="61241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Gréczi Róza 2.a</a:t>
                      </a:r>
                      <a:endParaRPr lang="hu-HU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döntős</a:t>
                      </a:r>
                      <a:endParaRPr lang="hu-HU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Rezsabek Ágnes</a:t>
                      </a:r>
                      <a:endParaRPr lang="hu-HU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81927482"/>
                  </a:ext>
                </a:extLst>
              </a:tr>
              <a:tr h="61241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Schindlberger</a:t>
                      </a:r>
                      <a:r>
                        <a:rPr lang="hu-HU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Nóra 2.a</a:t>
                      </a:r>
                      <a:endParaRPr lang="hu-HU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döntős</a:t>
                      </a:r>
                      <a:endParaRPr lang="hu-HU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Rezsabek Ágnes</a:t>
                      </a:r>
                      <a:endParaRPr lang="hu-HU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73024677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3748DB58-EB1D-5D47-6FF4-DCC7ECC634D9}"/>
              </a:ext>
            </a:extLst>
          </p:cNvPr>
          <p:cNvSpPr txBox="1"/>
          <p:nvPr/>
        </p:nvSpPr>
        <p:spPr>
          <a:xfrm>
            <a:off x="695739" y="1333164"/>
            <a:ext cx="109429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0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Csukás István meseillusztrációs rajzpályázat </a:t>
            </a:r>
            <a:endParaRPr lang="hu-HU" sz="4000" dirty="0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5F806A5C-4B00-5814-A53D-4C74EB3404CE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92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DFD407AF-A9F1-9144-396E-B91AB93C43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0938815"/>
              </p:ext>
            </p:extLst>
          </p:nvPr>
        </p:nvGraphicFramePr>
        <p:xfrm>
          <a:off x="965947" y="2897840"/>
          <a:ext cx="10260105" cy="2216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035">
                  <a:extLst>
                    <a:ext uri="{9D8B030D-6E8A-4147-A177-3AD203B41FA5}">
                      <a16:colId xmlns:a16="http://schemas.microsoft.com/office/drawing/2014/main" val="1501731018"/>
                    </a:ext>
                  </a:extLst>
                </a:gridCol>
                <a:gridCol w="3420035">
                  <a:extLst>
                    <a:ext uri="{9D8B030D-6E8A-4147-A177-3AD203B41FA5}">
                      <a16:colId xmlns:a16="http://schemas.microsoft.com/office/drawing/2014/main" val="1922498483"/>
                    </a:ext>
                  </a:extLst>
                </a:gridCol>
                <a:gridCol w="3420035">
                  <a:extLst>
                    <a:ext uri="{9D8B030D-6E8A-4147-A177-3AD203B41FA5}">
                      <a16:colId xmlns:a16="http://schemas.microsoft.com/office/drawing/2014/main" val="1845886509"/>
                    </a:ext>
                  </a:extLst>
                </a:gridCol>
              </a:tblGrid>
              <a:tr h="1108067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524795"/>
                  </a:ext>
                </a:extLst>
              </a:tr>
              <a:tr h="1108067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Sziklai Boglárka 7.a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döntős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Horváthné Petrás Viktória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303227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D46DC7DF-B9D9-BF08-226F-0A822C63F1E8}"/>
              </a:ext>
            </a:extLst>
          </p:cNvPr>
          <p:cNvSpPr txBox="1"/>
          <p:nvPr/>
        </p:nvSpPr>
        <p:spPr>
          <a:xfrm>
            <a:off x="0" y="1336942"/>
            <a:ext cx="120462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0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Hevesy György Kárpát-medencei kémiaverseny</a:t>
            </a:r>
            <a:r>
              <a:rPr lang="hu-H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4000" dirty="0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F814CAF5-F3BA-51CC-7A1D-3C2EED4557B4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49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9368EACA-D81A-843A-D95B-B2052DF430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2783"/>
              </p:ext>
            </p:extLst>
          </p:nvPr>
        </p:nvGraphicFramePr>
        <p:xfrm>
          <a:off x="974911" y="2776817"/>
          <a:ext cx="10186147" cy="26606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24083">
                  <a:extLst>
                    <a:ext uri="{9D8B030D-6E8A-4147-A177-3AD203B41FA5}">
                      <a16:colId xmlns:a16="http://schemas.microsoft.com/office/drawing/2014/main" val="1338991648"/>
                    </a:ext>
                  </a:extLst>
                </a:gridCol>
                <a:gridCol w="1862418">
                  <a:extLst>
                    <a:ext uri="{9D8B030D-6E8A-4147-A177-3AD203B41FA5}">
                      <a16:colId xmlns:a16="http://schemas.microsoft.com/office/drawing/2014/main" val="3396344281"/>
                    </a:ext>
                  </a:extLst>
                </a:gridCol>
                <a:gridCol w="3899646">
                  <a:extLst>
                    <a:ext uri="{9D8B030D-6E8A-4147-A177-3AD203B41FA5}">
                      <a16:colId xmlns:a16="http://schemas.microsoft.com/office/drawing/2014/main" val="1628974890"/>
                    </a:ext>
                  </a:extLst>
                </a:gridCol>
              </a:tblGrid>
              <a:tr h="1177907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89403402"/>
                  </a:ext>
                </a:extLst>
              </a:tr>
              <a:tr h="84587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Borbély Flóra 7.a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döntős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Rezsabek Ágnes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6959137"/>
                  </a:ext>
                </a:extLst>
              </a:tr>
              <a:tr h="63688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Rauschemberger Nóra 8.a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döntős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Lukács Zsuzsanna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14526523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319A64CF-C0FA-7799-3B5D-100BD0BF6825}"/>
              </a:ext>
            </a:extLst>
          </p:cNvPr>
          <p:cNvSpPr txBox="1"/>
          <p:nvPr/>
        </p:nvSpPr>
        <p:spPr>
          <a:xfrm>
            <a:off x="686921" y="1191912"/>
            <a:ext cx="108181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Semmelweis Egyetem Egészségtudományi Kar </a:t>
            </a:r>
          </a:p>
          <a:p>
            <a:pPr algn="ctr"/>
            <a:r>
              <a:rPr lang="hu-HU" sz="24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50.évfordulója alkalmából meghirdetett </a:t>
            </a:r>
          </a:p>
          <a:p>
            <a:pPr algn="ctr"/>
            <a:r>
              <a:rPr lang="hu-HU" sz="24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"Az én doktorbácsim/nénim"</a:t>
            </a:r>
            <a:r>
              <a:rPr lang="hu-H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2400" dirty="0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F48E79D6-7958-DF75-491B-0F8662A23A2D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7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9F804124-C4ED-E904-B5AC-036212C78A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9010310"/>
              </p:ext>
            </p:extLst>
          </p:nvPr>
        </p:nvGraphicFramePr>
        <p:xfrm>
          <a:off x="1035423" y="2548218"/>
          <a:ext cx="10266830" cy="34873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61865">
                  <a:extLst>
                    <a:ext uri="{9D8B030D-6E8A-4147-A177-3AD203B41FA5}">
                      <a16:colId xmlns:a16="http://schemas.microsoft.com/office/drawing/2014/main" val="838738493"/>
                    </a:ext>
                  </a:extLst>
                </a:gridCol>
                <a:gridCol w="2823883">
                  <a:extLst>
                    <a:ext uri="{9D8B030D-6E8A-4147-A177-3AD203B41FA5}">
                      <a16:colId xmlns:a16="http://schemas.microsoft.com/office/drawing/2014/main" val="2470769891"/>
                    </a:ext>
                  </a:extLst>
                </a:gridCol>
                <a:gridCol w="3281082">
                  <a:extLst>
                    <a:ext uri="{9D8B030D-6E8A-4147-A177-3AD203B41FA5}">
                      <a16:colId xmlns:a16="http://schemas.microsoft.com/office/drawing/2014/main" val="2843732785"/>
                    </a:ext>
                  </a:extLst>
                </a:gridCol>
              </a:tblGrid>
              <a:tr h="1001839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0609314"/>
                  </a:ext>
                </a:extLst>
              </a:tr>
              <a:tr h="618531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Huber Márton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helyezés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marL="571500" indent="-571500" algn="ctr" fontAlgn="ctr">
                        <a:buAutoNum type="romanUcPeriod"/>
                      </a:pPr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forduló 20. helyezett a 315 csapatból, </a:t>
                      </a:r>
                    </a:p>
                    <a:p>
                      <a:pPr marL="571500" indent="-571500" algn="ctr" fontAlgn="ctr">
                        <a:buAutoNum type="romanUcPeriod"/>
                      </a:pPr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fordulóban 20 csapatból!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80244771"/>
                  </a:ext>
                </a:extLst>
              </a:tr>
              <a:tr h="64166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Révai Angelika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0066580"/>
                  </a:ext>
                </a:extLst>
              </a:tr>
              <a:tr h="736574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Kiss Blanka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587347"/>
                  </a:ext>
                </a:extLst>
              </a:tr>
              <a:tr h="488733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Fekszi</a:t>
                      </a:r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Kamilla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806268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C8E9521F-B25B-377F-E03B-E7C5ED3211F3}"/>
              </a:ext>
            </a:extLst>
          </p:cNvPr>
          <p:cNvSpPr txBox="1"/>
          <p:nvPr/>
        </p:nvSpPr>
        <p:spPr>
          <a:xfrm>
            <a:off x="0" y="1360141"/>
            <a:ext cx="120959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0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Országos Általános Iskolai Tanulmányi Verseny</a:t>
            </a:r>
            <a:r>
              <a:rPr lang="hu-H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4000" dirty="0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962DB080-4E4B-E159-4836-1D0AEE6FC2AD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csapat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4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rtalom helye 5">
            <a:extLst>
              <a:ext uri="{FF2B5EF4-FFF2-40B4-BE49-F238E27FC236}">
                <a16:creationId xmlns:a16="http://schemas.microsoft.com/office/drawing/2014/main" id="{75B4EBAA-880E-6D59-21B8-1295F1092F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1235619"/>
              </p:ext>
            </p:extLst>
          </p:nvPr>
        </p:nvGraphicFramePr>
        <p:xfrm>
          <a:off x="981635" y="2770094"/>
          <a:ext cx="10246659" cy="28478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48418">
                  <a:extLst>
                    <a:ext uri="{9D8B030D-6E8A-4147-A177-3AD203B41FA5}">
                      <a16:colId xmlns:a16="http://schemas.microsoft.com/office/drawing/2014/main" val="2861564208"/>
                    </a:ext>
                  </a:extLst>
                </a:gridCol>
                <a:gridCol w="2931459">
                  <a:extLst>
                    <a:ext uri="{9D8B030D-6E8A-4147-A177-3AD203B41FA5}">
                      <a16:colId xmlns:a16="http://schemas.microsoft.com/office/drawing/2014/main" val="778517764"/>
                    </a:ext>
                  </a:extLst>
                </a:gridCol>
                <a:gridCol w="3166782">
                  <a:extLst>
                    <a:ext uri="{9D8B030D-6E8A-4147-A177-3AD203B41FA5}">
                      <a16:colId xmlns:a16="http://schemas.microsoft.com/office/drawing/2014/main" val="3633680636"/>
                    </a:ext>
                  </a:extLst>
                </a:gridCol>
              </a:tblGrid>
              <a:tr h="153908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2763407"/>
                  </a:ext>
                </a:extLst>
              </a:tr>
              <a:tr h="356741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Foltin Vajk (6.a)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Gyémánt (legmagasabb fokozat)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Tolnai Beáta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74050421"/>
                  </a:ext>
                </a:extLst>
              </a:tr>
              <a:tr h="356741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Marosi Péter (6.a)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614524"/>
                  </a:ext>
                </a:extLst>
              </a:tr>
              <a:tr h="356741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Sóskuti</a:t>
                      </a:r>
                      <a:r>
                        <a:rPr lang="hu-HU" sz="2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Ádám (6.a)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918846"/>
                  </a:ext>
                </a:extLst>
              </a:tr>
            </a:tbl>
          </a:graphicData>
        </a:graphic>
      </p:graphicFrame>
      <p:sp>
        <p:nvSpPr>
          <p:cNvPr id="4" name="Szövegdoboz 3">
            <a:extLst>
              <a:ext uri="{FF2B5EF4-FFF2-40B4-BE49-F238E27FC236}">
                <a16:creationId xmlns:a16="http://schemas.microsoft.com/office/drawing/2014/main" id="{0A51E19F-3468-62EC-1679-7730B7986841}"/>
              </a:ext>
            </a:extLst>
          </p:cNvPr>
          <p:cNvSpPr txBox="1"/>
          <p:nvPr/>
        </p:nvSpPr>
        <p:spPr>
          <a:xfrm>
            <a:off x="594691" y="1348405"/>
            <a:ext cx="110026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Medvematek</a:t>
            </a:r>
            <a:endParaRPr lang="hu-HU" sz="4800" dirty="0"/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B98E0240-1B14-723F-92AA-625EB45EFEF6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csapat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69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CAE9F657-5379-9F3C-68CE-129219EF34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3803897"/>
              </p:ext>
            </p:extLst>
          </p:nvPr>
        </p:nvGraphicFramePr>
        <p:xfrm>
          <a:off x="907676" y="2689412"/>
          <a:ext cx="10374405" cy="34149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4279">
                  <a:extLst>
                    <a:ext uri="{9D8B030D-6E8A-4147-A177-3AD203B41FA5}">
                      <a16:colId xmlns:a16="http://schemas.microsoft.com/office/drawing/2014/main" val="1540163104"/>
                    </a:ext>
                  </a:extLst>
                </a:gridCol>
                <a:gridCol w="2142647">
                  <a:extLst>
                    <a:ext uri="{9D8B030D-6E8A-4147-A177-3AD203B41FA5}">
                      <a16:colId xmlns:a16="http://schemas.microsoft.com/office/drawing/2014/main" val="2906224065"/>
                    </a:ext>
                  </a:extLst>
                </a:gridCol>
                <a:gridCol w="4297479">
                  <a:extLst>
                    <a:ext uri="{9D8B030D-6E8A-4147-A177-3AD203B41FA5}">
                      <a16:colId xmlns:a16="http://schemas.microsoft.com/office/drawing/2014/main" val="809208367"/>
                    </a:ext>
                  </a:extLst>
                </a:gridCol>
              </a:tblGrid>
              <a:tr h="626799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73120147"/>
                  </a:ext>
                </a:extLst>
              </a:tr>
              <a:tr h="633467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Huber Vilmos 1.b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hely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Bús Anikó Mária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47228317"/>
                  </a:ext>
                </a:extLst>
              </a:tr>
              <a:tr h="70681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Novák Eszter 2.a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hely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Miski-Gere Natália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2748839"/>
                  </a:ext>
                </a:extLst>
              </a:tr>
              <a:tr h="734932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Ábrám Botond 7. a</a:t>
                      </a:r>
                      <a:endParaRPr lang="hu-HU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hely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Gonda Zsigmond Dávidné Palásthy Krisztina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9466416"/>
                  </a:ext>
                </a:extLst>
              </a:tr>
              <a:tr h="70681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Pethő Blanka 5. a</a:t>
                      </a:r>
                      <a:endParaRPr lang="hu-HU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hely</a:t>
                      </a:r>
                      <a:endParaRPr lang="hu-HU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Incze Fanni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9511327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5E8DF67E-A775-748F-645E-110FF76BC6C8}"/>
              </a:ext>
            </a:extLst>
          </p:cNvPr>
          <p:cNvSpPr txBox="1"/>
          <p:nvPr/>
        </p:nvSpPr>
        <p:spPr>
          <a:xfrm>
            <a:off x="623386" y="1278246"/>
            <a:ext cx="109429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8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Fővárosi prózamondó verseny</a:t>
            </a:r>
            <a:r>
              <a:rPr lang="hu-HU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480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2B6B9C87-036A-9307-49D2-EBC2678FA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2069"/>
            <a:ext cx="12192000" cy="830997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hu-HU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Kerületi </a:t>
            </a:r>
            <a:r>
              <a:rPr lang="hu-HU" sz="60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81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rtalom helye 5">
            <a:extLst>
              <a:ext uri="{FF2B5EF4-FFF2-40B4-BE49-F238E27FC236}">
                <a16:creationId xmlns:a16="http://schemas.microsoft.com/office/drawing/2014/main" id="{9026D917-10C0-66F0-B5C9-009300F0CB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0623763"/>
              </p:ext>
            </p:extLst>
          </p:nvPr>
        </p:nvGraphicFramePr>
        <p:xfrm>
          <a:off x="894229" y="2749923"/>
          <a:ext cx="10360959" cy="29449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83742">
                  <a:extLst>
                    <a:ext uri="{9D8B030D-6E8A-4147-A177-3AD203B41FA5}">
                      <a16:colId xmlns:a16="http://schemas.microsoft.com/office/drawing/2014/main" val="3951339737"/>
                    </a:ext>
                  </a:extLst>
                </a:gridCol>
                <a:gridCol w="2588558">
                  <a:extLst>
                    <a:ext uri="{9D8B030D-6E8A-4147-A177-3AD203B41FA5}">
                      <a16:colId xmlns:a16="http://schemas.microsoft.com/office/drawing/2014/main" val="2407436286"/>
                    </a:ext>
                  </a:extLst>
                </a:gridCol>
                <a:gridCol w="3388659">
                  <a:extLst>
                    <a:ext uri="{9D8B030D-6E8A-4147-A177-3AD203B41FA5}">
                      <a16:colId xmlns:a16="http://schemas.microsoft.com/office/drawing/2014/main" val="2773567068"/>
                    </a:ext>
                  </a:extLst>
                </a:gridCol>
              </a:tblGrid>
              <a:tr h="1149311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6462182"/>
                  </a:ext>
                </a:extLst>
              </a:tr>
              <a:tr h="598532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Fekete Adél</a:t>
                      </a:r>
                      <a:endParaRPr lang="hu-HU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helyezés</a:t>
                      </a:r>
                      <a:endParaRPr lang="hu-HU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Kovács-Papp Éva</a:t>
                      </a:r>
                      <a:endParaRPr lang="hu-HU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5267438"/>
                  </a:ext>
                </a:extLst>
              </a:tr>
              <a:tr h="598532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Gécs</a:t>
                      </a:r>
                      <a:r>
                        <a:rPr lang="hu-HU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Máté</a:t>
                      </a:r>
                      <a:endParaRPr lang="hu-HU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8183766"/>
                  </a:ext>
                </a:extLst>
              </a:tr>
              <a:tr h="598532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Rontó Levente (8.b)</a:t>
                      </a:r>
                      <a:endParaRPr lang="hu-HU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574333"/>
                  </a:ext>
                </a:extLst>
              </a:tr>
            </a:tbl>
          </a:graphicData>
        </a:graphic>
      </p:graphicFrame>
      <p:sp>
        <p:nvSpPr>
          <p:cNvPr id="4" name="Szövegdoboz 3">
            <a:extLst>
              <a:ext uri="{FF2B5EF4-FFF2-40B4-BE49-F238E27FC236}">
                <a16:creationId xmlns:a16="http://schemas.microsoft.com/office/drawing/2014/main" id="{0AE9A38C-3500-F636-BE13-07AAB54D4AE2}"/>
              </a:ext>
            </a:extLst>
          </p:cNvPr>
          <p:cNvSpPr txBox="1"/>
          <p:nvPr/>
        </p:nvSpPr>
        <p:spPr>
          <a:xfrm>
            <a:off x="598247" y="1344080"/>
            <a:ext cx="109529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Evangélikus Iskolák Történelmi Versenye</a:t>
            </a:r>
            <a:endParaRPr lang="hu-HU" sz="4400" dirty="0"/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172D053F-7485-22FE-EB4B-4FF58FD42EED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sz="60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csapat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45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0AF829D7-FAA0-66BA-17D1-1830FA3FBD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7493970"/>
              </p:ext>
            </p:extLst>
          </p:nvPr>
        </p:nvGraphicFramePr>
        <p:xfrm>
          <a:off x="965946" y="2933980"/>
          <a:ext cx="10242176" cy="2411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1088">
                  <a:extLst>
                    <a:ext uri="{9D8B030D-6E8A-4147-A177-3AD203B41FA5}">
                      <a16:colId xmlns:a16="http://schemas.microsoft.com/office/drawing/2014/main" val="3346793184"/>
                    </a:ext>
                  </a:extLst>
                </a:gridCol>
                <a:gridCol w="5121088">
                  <a:extLst>
                    <a:ext uri="{9D8B030D-6E8A-4147-A177-3AD203B41FA5}">
                      <a16:colId xmlns:a16="http://schemas.microsoft.com/office/drawing/2014/main" val="3965828029"/>
                    </a:ext>
                  </a:extLst>
                </a:gridCol>
              </a:tblGrid>
              <a:tr h="1259831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439770"/>
                  </a:ext>
                </a:extLst>
              </a:tr>
              <a:tr h="115139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Tósoki Vince 3.a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hely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750308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2B8664E7-B717-99A0-14F5-E1ACEC152E62}"/>
              </a:ext>
            </a:extLst>
          </p:cNvPr>
          <p:cNvSpPr txBox="1"/>
          <p:nvPr/>
        </p:nvSpPr>
        <p:spPr>
          <a:xfrm>
            <a:off x="626164" y="1434525"/>
            <a:ext cx="109429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3600" b="0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Bonifert</a:t>
            </a:r>
            <a:r>
              <a:rPr lang="hu-HU" sz="36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Domonkos Nemzetközi Matematikaverseny</a:t>
            </a:r>
            <a:r>
              <a:rPr lang="hu-HU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3600" dirty="0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9B2358B3-6994-86AB-A4E4-75061C0B3CE8}"/>
              </a:ext>
            </a:extLst>
          </p:cNvPr>
          <p:cNvSpPr txBox="1">
            <a:spLocks/>
          </p:cNvSpPr>
          <p:nvPr/>
        </p:nvSpPr>
        <p:spPr>
          <a:xfrm>
            <a:off x="1" y="212069"/>
            <a:ext cx="12192000" cy="830997"/>
          </a:xfrm>
          <a:prstGeom prst="rect">
            <a:avLst/>
          </a:prstGeom>
          <a:solidFill>
            <a:schemeClr val="accent3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Nemzetközi </a:t>
            </a:r>
            <a:r>
              <a:rPr lang="hu-HU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35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F33139-13AE-FC15-927B-E206F86EE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247" y="679076"/>
            <a:ext cx="10824882" cy="1606923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accent4">
                    <a:lumMod val="75000"/>
                  </a:schemeClr>
                </a:solidFill>
              </a:rPr>
              <a:t>Valamennyi versenyzőnknek és felkészítő pedagógusának gratulálunk az elért sikerekhez! 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701AB5C-5532-BBD8-03E2-BCB19F5C1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079" y="2507878"/>
            <a:ext cx="3127842" cy="357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0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rtalom helye 4">
            <a:extLst>
              <a:ext uri="{FF2B5EF4-FFF2-40B4-BE49-F238E27FC236}">
                <a16:creationId xmlns:a16="http://schemas.microsoft.com/office/drawing/2014/main" id="{4636E5E9-3596-A6DF-FBE9-DC0C429DEA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7754512"/>
              </p:ext>
            </p:extLst>
          </p:nvPr>
        </p:nvGraphicFramePr>
        <p:xfrm>
          <a:off x="880782" y="2595282"/>
          <a:ext cx="10401301" cy="32068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85447">
                  <a:extLst>
                    <a:ext uri="{9D8B030D-6E8A-4147-A177-3AD203B41FA5}">
                      <a16:colId xmlns:a16="http://schemas.microsoft.com/office/drawing/2014/main" val="1224003769"/>
                    </a:ext>
                  </a:extLst>
                </a:gridCol>
                <a:gridCol w="1896036">
                  <a:extLst>
                    <a:ext uri="{9D8B030D-6E8A-4147-A177-3AD203B41FA5}">
                      <a16:colId xmlns:a16="http://schemas.microsoft.com/office/drawing/2014/main" val="4240721589"/>
                    </a:ext>
                  </a:extLst>
                </a:gridCol>
                <a:gridCol w="3919818">
                  <a:extLst>
                    <a:ext uri="{9D8B030D-6E8A-4147-A177-3AD203B41FA5}">
                      <a16:colId xmlns:a16="http://schemas.microsoft.com/office/drawing/2014/main" val="2495262120"/>
                    </a:ext>
                  </a:extLst>
                </a:gridCol>
              </a:tblGrid>
              <a:tr h="88750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9299121"/>
                  </a:ext>
                </a:extLst>
              </a:tr>
              <a:tr h="1069041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Ábrám Botond 7. a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hely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Gonda Zsigmond Dávidné Palásthy Krisztina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5412657"/>
                  </a:ext>
                </a:extLst>
              </a:tr>
              <a:tr h="12503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Berdán</a:t>
                      </a:r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Boglárka</a:t>
                      </a:r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Maya 7. a</a:t>
                      </a:r>
                      <a:endParaRPr lang="es-E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hely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Gonda Zsigmond Dávidné Palásthy Krisztina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30048481"/>
                  </a:ext>
                </a:extLst>
              </a:tr>
            </a:tbl>
          </a:graphicData>
        </a:graphic>
      </p:graphicFrame>
      <p:sp>
        <p:nvSpPr>
          <p:cNvPr id="4" name="Szövegdoboz 3">
            <a:extLst>
              <a:ext uri="{FF2B5EF4-FFF2-40B4-BE49-F238E27FC236}">
                <a16:creationId xmlns:a16="http://schemas.microsoft.com/office/drawing/2014/main" id="{71E9C76F-3BA4-1FB5-7409-CD53AEC5E428}"/>
              </a:ext>
            </a:extLst>
          </p:cNvPr>
          <p:cNvSpPr txBox="1"/>
          <p:nvPr/>
        </p:nvSpPr>
        <p:spPr>
          <a:xfrm>
            <a:off x="619539" y="1271416"/>
            <a:ext cx="109529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8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Szép magyar beszéd verseny</a:t>
            </a:r>
            <a:r>
              <a:rPr lang="hu-HU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480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C805C3DE-7606-6B40-076D-293A19033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2069"/>
            <a:ext cx="12192000" cy="830997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hu-HU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Kerületi </a:t>
            </a:r>
            <a:r>
              <a:rPr lang="hu-HU" sz="60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51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7771032D-546E-2FC1-0C99-235096E31D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6506257"/>
              </p:ext>
            </p:extLst>
          </p:nvPr>
        </p:nvGraphicFramePr>
        <p:xfrm>
          <a:off x="1295402" y="3070414"/>
          <a:ext cx="9601195" cy="18198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39669">
                  <a:extLst>
                    <a:ext uri="{9D8B030D-6E8A-4147-A177-3AD203B41FA5}">
                      <a16:colId xmlns:a16="http://schemas.microsoft.com/office/drawing/2014/main" val="1386552154"/>
                    </a:ext>
                  </a:extLst>
                </a:gridCol>
                <a:gridCol w="1835523">
                  <a:extLst>
                    <a:ext uri="{9D8B030D-6E8A-4147-A177-3AD203B41FA5}">
                      <a16:colId xmlns:a16="http://schemas.microsoft.com/office/drawing/2014/main" val="3070686796"/>
                    </a:ext>
                  </a:extLst>
                </a:gridCol>
                <a:gridCol w="4126003">
                  <a:extLst>
                    <a:ext uri="{9D8B030D-6E8A-4147-A177-3AD203B41FA5}">
                      <a16:colId xmlns:a16="http://schemas.microsoft.com/office/drawing/2014/main" val="3649575906"/>
                    </a:ext>
                  </a:extLst>
                </a:gridCol>
              </a:tblGrid>
              <a:tr h="90991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3621005"/>
                  </a:ext>
                </a:extLst>
              </a:tr>
              <a:tr h="90991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Hochrein</a:t>
                      </a:r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Boróka 6.b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hely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Horváthné Petrás Viktória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1451722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3A9ABDFD-398B-C8C7-A154-1FDBEBCE2056}"/>
              </a:ext>
            </a:extLst>
          </p:cNvPr>
          <p:cNvSpPr txBox="1"/>
          <p:nvPr/>
        </p:nvSpPr>
        <p:spPr>
          <a:xfrm>
            <a:off x="0" y="1410408"/>
            <a:ext cx="1210586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3800" b="0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Kaán</a:t>
            </a:r>
            <a:r>
              <a:rPr lang="hu-HU" sz="38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Károly Országos Természetismereti Verseny</a:t>
            </a:r>
            <a:r>
              <a:rPr lang="hu-HU" sz="3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380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0A74363B-D9EC-EE21-107F-308426030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2069"/>
            <a:ext cx="12192000" cy="830997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hu-HU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Kerületi </a:t>
            </a:r>
            <a:r>
              <a:rPr lang="hu-HU" sz="60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62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7771032D-546E-2FC1-0C99-235096E31D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5860342"/>
              </p:ext>
            </p:extLst>
          </p:nvPr>
        </p:nvGraphicFramePr>
        <p:xfrm>
          <a:off x="894230" y="2662518"/>
          <a:ext cx="10414746" cy="3462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48074">
                  <a:extLst>
                    <a:ext uri="{9D8B030D-6E8A-4147-A177-3AD203B41FA5}">
                      <a16:colId xmlns:a16="http://schemas.microsoft.com/office/drawing/2014/main" val="1386552154"/>
                    </a:ext>
                  </a:extLst>
                </a:gridCol>
                <a:gridCol w="1991055">
                  <a:extLst>
                    <a:ext uri="{9D8B030D-6E8A-4147-A177-3AD203B41FA5}">
                      <a16:colId xmlns:a16="http://schemas.microsoft.com/office/drawing/2014/main" val="3070686796"/>
                    </a:ext>
                  </a:extLst>
                </a:gridCol>
                <a:gridCol w="4475617">
                  <a:extLst>
                    <a:ext uri="{9D8B030D-6E8A-4147-A177-3AD203B41FA5}">
                      <a16:colId xmlns:a16="http://schemas.microsoft.com/office/drawing/2014/main" val="3649575906"/>
                    </a:ext>
                  </a:extLst>
                </a:gridCol>
              </a:tblGrid>
              <a:tr h="86565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2435465"/>
                  </a:ext>
                </a:extLst>
              </a:tr>
              <a:tr h="86565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Sziklai Boglárka 7.a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hely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Horváthné Petrás Viktória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1451722"/>
                  </a:ext>
                </a:extLst>
              </a:tr>
              <a:tr h="86565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Ábrám Botond 7.a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hely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Horváthné Petrás Viktória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02125626"/>
                  </a:ext>
                </a:extLst>
              </a:tr>
              <a:tr h="86565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Huber Márton 7.b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hely</a:t>
                      </a:r>
                      <a:endParaRPr lang="hu-HU" sz="2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Horváthné Petrás Viktória</a:t>
                      </a:r>
                      <a:endParaRPr lang="hu-HU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6060145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F7042A24-3A1A-0E4E-0E25-E7534A1A3BA0}"/>
              </a:ext>
            </a:extLst>
          </p:cNvPr>
          <p:cNvSpPr txBox="1"/>
          <p:nvPr/>
        </p:nvSpPr>
        <p:spPr>
          <a:xfrm>
            <a:off x="588479" y="1043066"/>
            <a:ext cx="1101504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4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Hevesy György kémiaverseny összesített </a:t>
            </a:r>
            <a:br>
              <a:rPr lang="hu-HU" sz="44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44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(általános iskolások és gimnazisták)</a:t>
            </a:r>
            <a:r>
              <a:rPr lang="hu-H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440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15EA3778-B04C-B8F4-C9C6-48E1FC514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2069"/>
            <a:ext cx="12192000" cy="830997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hu-HU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Kerületi </a:t>
            </a:r>
            <a:r>
              <a:rPr lang="hu-HU" sz="60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29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20DB3C48-C64D-5E87-F868-64D7949D1B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9177876"/>
              </p:ext>
            </p:extLst>
          </p:nvPr>
        </p:nvGraphicFramePr>
        <p:xfrm>
          <a:off x="941293" y="2918011"/>
          <a:ext cx="10300446" cy="1808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3482">
                  <a:extLst>
                    <a:ext uri="{9D8B030D-6E8A-4147-A177-3AD203B41FA5}">
                      <a16:colId xmlns:a16="http://schemas.microsoft.com/office/drawing/2014/main" val="1812051183"/>
                    </a:ext>
                  </a:extLst>
                </a:gridCol>
                <a:gridCol w="3101790">
                  <a:extLst>
                    <a:ext uri="{9D8B030D-6E8A-4147-A177-3AD203B41FA5}">
                      <a16:colId xmlns:a16="http://schemas.microsoft.com/office/drawing/2014/main" val="266184025"/>
                    </a:ext>
                  </a:extLst>
                </a:gridCol>
                <a:gridCol w="3765174">
                  <a:extLst>
                    <a:ext uri="{9D8B030D-6E8A-4147-A177-3AD203B41FA5}">
                      <a16:colId xmlns:a16="http://schemas.microsoft.com/office/drawing/2014/main" val="3425338375"/>
                    </a:ext>
                  </a:extLst>
                </a:gridCol>
              </a:tblGrid>
              <a:tr h="90431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747419"/>
                  </a:ext>
                </a:extLst>
              </a:tr>
              <a:tr h="90431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Szabó Szonja 2.a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hely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Balázs Bernadett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454593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E10CF9AD-45D5-D066-F199-07FC1F84A0E1}"/>
              </a:ext>
            </a:extLst>
          </p:cNvPr>
          <p:cNvSpPr txBox="1"/>
          <p:nvPr/>
        </p:nvSpPr>
        <p:spPr>
          <a:xfrm>
            <a:off x="624994" y="1382606"/>
            <a:ext cx="109330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8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Mezei futóverseny</a:t>
            </a:r>
            <a:r>
              <a:rPr lang="hu-HU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480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70E91198-ED80-2F9A-4147-28559368B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2069"/>
            <a:ext cx="12192000" cy="830997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hu-HU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Kerületi </a:t>
            </a:r>
            <a:r>
              <a:rPr lang="hu-HU" sz="60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85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rtalom helye 7">
            <a:extLst>
              <a:ext uri="{FF2B5EF4-FFF2-40B4-BE49-F238E27FC236}">
                <a16:creationId xmlns:a16="http://schemas.microsoft.com/office/drawing/2014/main" id="{31546C22-47A1-F6DC-110F-BCDC461625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619610"/>
              </p:ext>
            </p:extLst>
          </p:nvPr>
        </p:nvGraphicFramePr>
        <p:xfrm>
          <a:off x="945777" y="2931459"/>
          <a:ext cx="10300446" cy="2021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2741">
                  <a:extLst>
                    <a:ext uri="{9D8B030D-6E8A-4147-A177-3AD203B41FA5}">
                      <a16:colId xmlns:a16="http://schemas.microsoft.com/office/drawing/2014/main" val="2054162063"/>
                    </a:ext>
                  </a:extLst>
                </a:gridCol>
                <a:gridCol w="2467535">
                  <a:extLst>
                    <a:ext uri="{9D8B030D-6E8A-4147-A177-3AD203B41FA5}">
                      <a16:colId xmlns:a16="http://schemas.microsoft.com/office/drawing/2014/main" val="591418516"/>
                    </a:ext>
                  </a:extLst>
                </a:gridCol>
                <a:gridCol w="3830170">
                  <a:extLst>
                    <a:ext uri="{9D8B030D-6E8A-4147-A177-3AD203B41FA5}">
                      <a16:colId xmlns:a16="http://schemas.microsoft.com/office/drawing/2014/main" val="3492153487"/>
                    </a:ext>
                  </a:extLst>
                </a:gridCol>
              </a:tblGrid>
              <a:tr h="79337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023753"/>
                  </a:ext>
                </a:extLst>
              </a:tr>
              <a:tr h="122812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Schindlberger</a:t>
                      </a:r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Nóra 2.a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hely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Szülő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418887"/>
                  </a:ext>
                </a:extLst>
              </a:tr>
            </a:tbl>
          </a:graphicData>
        </a:graphic>
      </p:graphicFrame>
      <p:sp>
        <p:nvSpPr>
          <p:cNvPr id="4" name="Szövegdoboz 3">
            <a:extLst>
              <a:ext uri="{FF2B5EF4-FFF2-40B4-BE49-F238E27FC236}">
                <a16:creationId xmlns:a16="http://schemas.microsoft.com/office/drawing/2014/main" id="{94A14E30-A2C5-86EE-22BB-7B30A7CB1C1C}"/>
              </a:ext>
            </a:extLst>
          </p:cNvPr>
          <p:cNvSpPr txBox="1"/>
          <p:nvPr/>
        </p:nvSpPr>
        <p:spPr>
          <a:xfrm>
            <a:off x="614569" y="1329696"/>
            <a:ext cx="109628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Úszóverseny</a:t>
            </a:r>
            <a:endParaRPr lang="hu-HU" sz="4800" dirty="0"/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FE21015F-CAC9-A306-6B10-5BB2F7371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2069"/>
            <a:ext cx="12192000" cy="830997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hu-HU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Kerületi </a:t>
            </a:r>
            <a:r>
              <a:rPr lang="hu-HU" sz="60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62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A03FF3A8-CFC5-694E-73D3-9DB42ED292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8138466"/>
              </p:ext>
            </p:extLst>
          </p:nvPr>
        </p:nvGraphicFramePr>
        <p:xfrm>
          <a:off x="945777" y="2987769"/>
          <a:ext cx="10300446" cy="1808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6870">
                  <a:extLst>
                    <a:ext uri="{9D8B030D-6E8A-4147-A177-3AD203B41FA5}">
                      <a16:colId xmlns:a16="http://schemas.microsoft.com/office/drawing/2014/main" val="2408821667"/>
                    </a:ext>
                  </a:extLst>
                </a:gridCol>
                <a:gridCol w="2438402">
                  <a:extLst>
                    <a:ext uri="{9D8B030D-6E8A-4147-A177-3AD203B41FA5}">
                      <a16:colId xmlns:a16="http://schemas.microsoft.com/office/drawing/2014/main" val="1628722401"/>
                    </a:ext>
                  </a:extLst>
                </a:gridCol>
                <a:gridCol w="3765174">
                  <a:extLst>
                    <a:ext uri="{9D8B030D-6E8A-4147-A177-3AD203B41FA5}">
                      <a16:colId xmlns:a16="http://schemas.microsoft.com/office/drawing/2014/main" val="1880031743"/>
                    </a:ext>
                  </a:extLst>
                </a:gridCol>
              </a:tblGrid>
              <a:tr h="90431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Név/osztály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Helyezés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Felkészítő tanár 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54452"/>
                  </a:ext>
                </a:extLst>
              </a:tr>
              <a:tr h="90431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Rauschemberger Nóra 8.a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 hely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Lukács Zsuzsanna</a:t>
                      </a:r>
                    </a:p>
                  </a:txBody>
                  <a:tcPr marL="9525" marR="9525" marT="9525" marB="0" anchor="ctr">
                    <a:solidFill>
                      <a:srgbClr val="ED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5467289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613CE462-28AA-D79B-03BA-11B228CDCE56}"/>
              </a:ext>
            </a:extLst>
          </p:cNvPr>
          <p:cNvSpPr txBox="1"/>
          <p:nvPr/>
        </p:nvSpPr>
        <p:spPr>
          <a:xfrm>
            <a:off x="586408" y="1560688"/>
            <a:ext cx="110026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800" b="0" i="0" u="none" strike="noStrike" dirty="0" err="1">
                <a:solidFill>
                  <a:srgbClr val="0070C0"/>
                </a:solidFill>
                <a:effectLst/>
                <a:latin typeface="Aptos Narrow" panose="020B0004020202020204" pitchFamily="34" charset="0"/>
              </a:rPr>
              <a:t>Sztehlo</a:t>
            </a:r>
            <a:r>
              <a:rPr lang="hu-HU" sz="4800" b="0" i="0" u="none" strike="noStrike" dirty="0">
                <a:solidFill>
                  <a:srgbClr val="0070C0"/>
                </a:solidFill>
                <a:effectLst/>
                <a:latin typeface="Aptos Narrow" panose="020B0004020202020204" pitchFamily="34" charset="0"/>
              </a:rPr>
              <a:t> rajzverseny (Két világ címmel)</a:t>
            </a:r>
            <a:endParaRPr lang="hu-HU" sz="480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43F7412A-BD32-DDA9-6147-540A297D3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2069"/>
            <a:ext cx="12192000" cy="830997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hu-HU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Kerületi </a:t>
            </a:r>
            <a:r>
              <a:rPr lang="hu-HU" sz="60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egyéni</a:t>
            </a:r>
            <a:r>
              <a:rPr lang="hu-HU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versenyek</a:t>
            </a:r>
            <a:endParaRPr lang="hu-H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72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push dir="u"/>
      </p:transition>
    </mc:Choice>
    <mc:Fallback xmlns="">
      <p:transition spd="slow" advTm="10000">
        <p:push dir="u"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us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418</TotalTime>
  <Words>1297</Words>
  <Application>Microsoft Office PowerPoint</Application>
  <PresentationFormat>Szélesvásznú</PresentationFormat>
  <Paragraphs>399</Paragraphs>
  <Slides>32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32</vt:i4>
      </vt:variant>
    </vt:vector>
  </HeadingPairs>
  <TitlesOfParts>
    <vt:vector size="36" baseType="lpstr">
      <vt:lpstr>Aptos Narrow</vt:lpstr>
      <vt:lpstr>Arial</vt:lpstr>
      <vt:lpstr>Garamond</vt:lpstr>
      <vt:lpstr>Organikus</vt:lpstr>
      <vt:lpstr>Versenyeredmények</vt:lpstr>
      <vt:lpstr>Kerületi egyéni versenyek</vt:lpstr>
      <vt:lpstr>Kerületi egyéni versenyek</vt:lpstr>
      <vt:lpstr>Kerületi egyéni versenyek</vt:lpstr>
      <vt:lpstr>Kerületi egyéni versenyek</vt:lpstr>
      <vt:lpstr>Kerületi egyéni versenyek</vt:lpstr>
      <vt:lpstr>Kerületi egyéni versenyek</vt:lpstr>
      <vt:lpstr>Kerületi egyéni versenyek</vt:lpstr>
      <vt:lpstr>Kerületi egyéni versenyek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Valamennyi versenyzőnknek és felkészítő pedagógusának gratulálunk az elért sikerekhez!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O365 felhasználó</dc:creator>
  <cp:lastModifiedBy>Szunyoghy Györgyi</cp:lastModifiedBy>
  <cp:revision>48</cp:revision>
  <dcterms:created xsi:type="dcterms:W3CDTF">2026-06-18T07:33:44Z</dcterms:created>
  <dcterms:modified xsi:type="dcterms:W3CDTF">2026-06-30T14:19:50Z</dcterms:modified>
</cp:coreProperties>
</file>